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43"/>
  </p:notesMasterIdLst>
  <p:sldIdLst>
    <p:sldId id="287" r:id="rId2"/>
    <p:sldId id="256" r:id="rId3"/>
    <p:sldId id="257" r:id="rId4"/>
    <p:sldId id="292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1" r:id="rId26"/>
    <p:sldId id="278" r:id="rId27"/>
    <p:sldId id="279" r:id="rId28"/>
    <p:sldId id="282" r:id="rId29"/>
    <p:sldId id="283" r:id="rId30"/>
    <p:sldId id="284" r:id="rId31"/>
    <p:sldId id="285" r:id="rId32"/>
    <p:sldId id="286" r:id="rId33"/>
    <p:sldId id="289" r:id="rId34"/>
    <p:sldId id="288" r:id="rId35"/>
    <p:sldId id="291" r:id="rId36"/>
    <p:sldId id="298" r:id="rId37"/>
    <p:sldId id="299" r:id="rId38"/>
    <p:sldId id="294" r:id="rId39"/>
    <p:sldId id="300" r:id="rId40"/>
    <p:sldId id="303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200" y="-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E77DB-F280-44CB-AB5F-BB51F8E48DFD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4552-F19D-4E5A-926B-AC9679BC4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D333-5906-4134-86D3-D987154C5516}" type="datetimeFigureOut">
              <a:rPr lang="en-GB" smtClean="0"/>
              <a:t>07/12/17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5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1794398" y="201074"/>
            <a:ext cx="55743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Chaos and The Lorenz Equations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524398" y="1496474"/>
            <a:ext cx="818780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smtClean="0"/>
              <a:t>Numeric Solutions:</a:t>
            </a:r>
          </a:p>
          <a:p>
            <a:endParaRPr lang="en-GB" sz="2800" u="sng" dirty="0" smtClean="0"/>
          </a:p>
          <a:p>
            <a:pPr marL="457200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smtClean="0"/>
              <a:t>Global Behaviour</a:t>
            </a:r>
          </a:p>
          <a:p>
            <a:pPr lvl="2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/>
              <a:t>The effect of varying r on the time evolution of the </a:t>
            </a:r>
            <a:r>
              <a:rPr lang="en-GB" sz="2800" dirty="0" smtClean="0"/>
              <a:t>system</a:t>
            </a:r>
            <a:endParaRPr lang="en-GB" sz="2800" dirty="0"/>
          </a:p>
          <a:p>
            <a:pPr marL="457200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err="1" smtClean="0"/>
              <a:t>Poincaré</a:t>
            </a:r>
            <a:r>
              <a:rPr lang="en-GB" sz="2800" dirty="0" smtClean="0"/>
              <a:t> Sections</a:t>
            </a:r>
          </a:p>
          <a:p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449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15</a:t>
            </a:r>
          </a:p>
        </p:txBody>
      </p:sp>
    </p:spTree>
    <p:extLst>
      <p:ext uri="{BB962C8B-B14F-4D97-AF65-F5344CB8AC3E}">
        <p14:creationId xmlns:p14="http://schemas.microsoft.com/office/powerpoint/2010/main" val="51246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14</a:t>
            </a:r>
          </a:p>
        </p:txBody>
      </p:sp>
    </p:spTree>
    <p:extLst>
      <p:ext uri="{BB962C8B-B14F-4D97-AF65-F5344CB8AC3E}">
        <p14:creationId xmlns:p14="http://schemas.microsoft.com/office/powerpoint/2010/main" val="340239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</a:t>
            </a:r>
          </a:p>
        </p:txBody>
      </p:sp>
    </p:spTree>
    <p:extLst>
      <p:ext uri="{BB962C8B-B14F-4D97-AF65-F5344CB8AC3E}">
        <p14:creationId xmlns:p14="http://schemas.microsoft.com/office/powerpoint/2010/main" val="347139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13.5</a:t>
            </a:r>
          </a:p>
        </p:txBody>
      </p:sp>
    </p:spTree>
    <p:extLst>
      <p:ext uri="{BB962C8B-B14F-4D97-AF65-F5344CB8AC3E}">
        <p14:creationId xmlns:p14="http://schemas.microsoft.com/office/powerpoint/2010/main" val="81596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17</a:t>
            </a:r>
          </a:p>
        </p:txBody>
      </p:sp>
    </p:spTree>
    <p:extLst>
      <p:ext uri="{BB962C8B-B14F-4D97-AF65-F5344CB8AC3E}">
        <p14:creationId xmlns:p14="http://schemas.microsoft.com/office/powerpoint/2010/main" val="333018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124507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25</a:t>
            </a:r>
          </a:p>
        </p:txBody>
      </p:sp>
    </p:spTree>
    <p:extLst>
      <p:ext uri="{BB962C8B-B14F-4D97-AF65-F5344CB8AC3E}">
        <p14:creationId xmlns:p14="http://schemas.microsoft.com/office/powerpoint/2010/main" val="262032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30</a:t>
            </a:r>
          </a:p>
        </p:txBody>
      </p:sp>
    </p:spTree>
    <p:extLst>
      <p:ext uri="{BB962C8B-B14F-4D97-AF65-F5344CB8AC3E}">
        <p14:creationId xmlns:p14="http://schemas.microsoft.com/office/powerpoint/2010/main" val="338446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</a:t>
            </a:r>
          </a:p>
        </p:txBody>
      </p:sp>
    </p:spTree>
    <p:extLst>
      <p:ext uri="{BB962C8B-B14F-4D97-AF65-F5344CB8AC3E}">
        <p14:creationId xmlns:p14="http://schemas.microsoft.com/office/powerpoint/2010/main" val="176812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79193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GB" sz="1400" dirty="0" smtClean="0"/>
              <a:t>import </a:t>
            </a:r>
            <a:r>
              <a:rPr lang="en-GB" sz="1400" dirty="0" err="1"/>
              <a:t>matplotlib.pyplot</a:t>
            </a:r>
            <a:r>
              <a:rPr lang="en-GB" sz="1400" dirty="0"/>
              <a:t> as </a:t>
            </a:r>
            <a:r>
              <a:rPr lang="en-GB" sz="1400" dirty="0" err="1"/>
              <a:t>pt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scipy</a:t>
            </a:r>
            <a:r>
              <a:rPr lang="en-GB" sz="1400" dirty="0"/>
              <a:t> import integrate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numpy</a:t>
            </a:r>
            <a:r>
              <a:rPr lang="en-GB" sz="1400" dirty="0"/>
              <a:t> as np</a:t>
            </a:r>
          </a:p>
          <a:p>
            <a:r>
              <a:rPr lang="en-GB" sz="1400" dirty="0"/>
              <a:t>from mpl_toolkits.mplot3d import Axes3D</a:t>
            </a:r>
          </a:p>
          <a:p>
            <a:r>
              <a:rPr lang="en-GB" sz="1400" dirty="0" err="1"/>
              <a:t>pt.rcParams.update</a:t>
            </a:r>
            <a:r>
              <a:rPr lang="en-GB" sz="1400" dirty="0"/>
              <a:t>({'</a:t>
            </a:r>
            <a:r>
              <a:rPr lang="en-GB" sz="1400" dirty="0" err="1"/>
              <a:t>font.size</a:t>
            </a:r>
            <a:r>
              <a:rPr lang="en-GB" sz="1400" dirty="0"/>
              <a:t>': 8})</a:t>
            </a:r>
          </a:p>
          <a:p>
            <a:endParaRPr lang="en-GB" sz="1400" dirty="0"/>
          </a:p>
          <a:p>
            <a:r>
              <a:rPr lang="en-GB" sz="1400" dirty="0"/>
              <a:t>a=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lorenz</a:t>
            </a:r>
            <a:r>
              <a:rPr lang="en-GB" sz="1400" dirty="0"/>
              <a:t>(</a:t>
            </a:r>
            <a:r>
              <a:rPr lang="en-GB" sz="1400" dirty="0" err="1"/>
              <a:t>vec</a:t>
            </a:r>
            <a:r>
              <a:rPr lang="en-GB" sz="1400" dirty="0"/>
              <a:t>, t0, </a:t>
            </a:r>
            <a:r>
              <a:rPr lang="en-GB" sz="1400" dirty="0">
                <a:highlight>
                  <a:srgbClr val="FFFF00"/>
                </a:highlight>
              </a:rPr>
              <a:t>s=10, b=8/3</a:t>
            </a:r>
            <a:r>
              <a:rPr lang="en-GB" sz="1400" dirty="0"/>
              <a:t>, r=a):</a:t>
            </a:r>
          </a:p>
          <a:p>
            <a:r>
              <a:rPr lang="en-GB" sz="1400" dirty="0"/>
              <a:t>    (</a:t>
            </a:r>
            <a:r>
              <a:rPr lang="en-GB" sz="1400" dirty="0" err="1"/>
              <a:t>x,y,z</a:t>
            </a:r>
            <a:r>
              <a:rPr lang="en-GB" sz="1400" dirty="0"/>
              <a:t>)=</a:t>
            </a:r>
            <a:r>
              <a:rPr lang="en-GB" sz="1400" dirty="0" err="1"/>
              <a:t>vec</a:t>
            </a:r>
            <a:endParaRPr lang="en-GB" sz="1400" dirty="0"/>
          </a:p>
          <a:p>
            <a:r>
              <a:rPr lang="en-GB" sz="1400" dirty="0"/>
              <a:t>    return [s*(y-x), x*(r-z)-y, x*y-b*z]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# starting point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x_0 = [1,0,0]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x_1 = [0,-1,a-1]</a:t>
            </a:r>
          </a:p>
          <a:p>
            <a:endParaRPr lang="en-GB" sz="1400" dirty="0"/>
          </a:p>
          <a:p>
            <a:r>
              <a:rPr lang="en-GB" sz="1400" dirty="0" err="1"/>
              <a:t>ti</a:t>
            </a:r>
            <a:r>
              <a:rPr lang="en-GB" sz="1400" dirty="0"/>
              <a:t>=0</a:t>
            </a:r>
          </a:p>
          <a:p>
            <a:r>
              <a:rPr lang="en-GB" sz="1400" dirty="0" err="1"/>
              <a:t>tf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25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10000</a:t>
            </a:r>
          </a:p>
          <a:p>
            <a:r>
              <a:rPr lang="en-GB" sz="1400" dirty="0"/>
              <a:t>t = </a:t>
            </a:r>
            <a:r>
              <a:rPr lang="en-GB" sz="1400" dirty="0" err="1"/>
              <a:t>np.linspace</a:t>
            </a:r>
            <a:r>
              <a:rPr lang="en-GB" sz="1400" dirty="0"/>
              <a:t>(</a:t>
            </a:r>
            <a:r>
              <a:rPr lang="en-GB" sz="1400" dirty="0" err="1"/>
              <a:t>ti</a:t>
            </a:r>
            <a:r>
              <a:rPr lang="en-GB" sz="1400" dirty="0"/>
              <a:t>, </a:t>
            </a:r>
            <a:r>
              <a:rPr lang="en-GB" sz="1400" dirty="0" err="1"/>
              <a:t>tf</a:t>
            </a:r>
            <a:r>
              <a:rPr lang="en-GB" sz="1400" dirty="0"/>
              <a:t>, </a:t>
            </a:r>
            <a:r>
              <a:rPr lang="en-GB" sz="1400" dirty="0" err="1"/>
              <a:t>nsteps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xt_0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x_0, t)</a:t>
            </a:r>
          </a:p>
          <a:p>
            <a:r>
              <a:rPr lang="en-GB" sz="1400" dirty="0"/>
              <a:t>xt_1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x_1, t)</a:t>
            </a:r>
          </a:p>
          <a:p>
            <a:endParaRPr lang="en-GB" sz="1400" dirty="0"/>
          </a:p>
          <a:p>
            <a:r>
              <a:rPr lang="en-GB" sz="1400" dirty="0"/>
              <a:t>j_0=[row[0] for row in xt_0]</a:t>
            </a:r>
          </a:p>
          <a:p>
            <a:r>
              <a:rPr lang="en-GB" sz="1400" dirty="0"/>
              <a:t>k_0=[row[1] for row in xt_0]</a:t>
            </a:r>
          </a:p>
          <a:p>
            <a:r>
              <a:rPr lang="en-GB" sz="1400" dirty="0"/>
              <a:t>l_0=[row[2] for row in xt_0]</a:t>
            </a:r>
          </a:p>
          <a:p>
            <a:endParaRPr lang="en-GB" sz="1400" dirty="0"/>
          </a:p>
          <a:p>
            <a:r>
              <a:rPr lang="en-GB" sz="1400" dirty="0"/>
              <a:t>j_1=[row[0] for row in xt_1]</a:t>
            </a:r>
          </a:p>
          <a:p>
            <a:r>
              <a:rPr lang="en-GB" sz="1400" dirty="0"/>
              <a:t>k_1=[row[1] for row in xt_1]</a:t>
            </a:r>
          </a:p>
          <a:p>
            <a:r>
              <a:rPr lang="en-GB" sz="1400" dirty="0"/>
              <a:t>l_1=[row[2] for row in xt_1]</a:t>
            </a:r>
          </a:p>
          <a:p>
            <a:endParaRPr lang="en-GB" sz="1400" dirty="0"/>
          </a:p>
          <a:p>
            <a:r>
              <a:rPr lang="en-GB" sz="1400" dirty="0"/>
              <a:t>fig = </a:t>
            </a:r>
            <a:r>
              <a:rPr lang="en-GB" sz="1400" dirty="0" err="1"/>
              <a:t>pt.figure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ax</a:t>
            </a:r>
            <a:r>
              <a:rPr lang="en-GB" sz="1400" dirty="0"/>
              <a:t> = </a:t>
            </a:r>
            <a:r>
              <a:rPr lang="en-GB" sz="1400" dirty="0" err="1"/>
              <a:t>fig.gca</a:t>
            </a:r>
            <a:r>
              <a:rPr lang="en-GB" sz="1400" dirty="0"/>
              <a:t>(projection='3d')</a:t>
            </a:r>
          </a:p>
          <a:p>
            <a:r>
              <a:rPr lang="en-GB" sz="1400" dirty="0" err="1"/>
              <a:t>ax.set_xlabel</a:t>
            </a:r>
            <a:r>
              <a:rPr lang="en-GB" sz="1400" dirty="0"/>
              <a:t>('X')</a:t>
            </a:r>
          </a:p>
          <a:p>
            <a:r>
              <a:rPr lang="en-GB" sz="1400" dirty="0" err="1"/>
              <a:t>ax.set_ylabel</a:t>
            </a:r>
            <a:r>
              <a:rPr lang="en-GB" sz="1400" dirty="0"/>
              <a:t>('Y')</a:t>
            </a:r>
          </a:p>
          <a:p>
            <a:r>
              <a:rPr lang="en-GB" sz="1400" dirty="0" err="1"/>
              <a:t>ax.set_zlabel</a:t>
            </a:r>
            <a:r>
              <a:rPr lang="en-GB" sz="1400" dirty="0"/>
              <a:t>('Z')</a:t>
            </a:r>
          </a:p>
          <a:p>
            <a:endParaRPr lang="en-GB" sz="1400" dirty="0"/>
          </a:p>
          <a:p>
            <a:r>
              <a:rPr lang="en-GB" sz="1400" dirty="0" err="1"/>
              <a:t>ax.plot</a:t>
            </a:r>
            <a:r>
              <a:rPr lang="en-GB" sz="1400" dirty="0"/>
              <a:t>(j_0,k_0,l_0, 'g',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label=x_0)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(j_1,k_1,l_1, 'r',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label=x_1)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([1,0],[0,-1], [0,a-1], '</a:t>
            </a:r>
            <a:r>
              <a:rPr lang="en-GB" sz="1400" dirty="0" err="1"/>
              <a:t>bx</a:t>
            </a:r>
            <a:r>
              <a:rPr lang="en-GB" sz="1400" dirty="0"/>
              <a:t>', </a:t>
            </a:r>
            <a:r>
              <a:rPr lang="en-GB" sz="1400" dirty="0" err="1"/>
              <a:t>markersize</a:t>
            </a:r>
            <a:r>
              <a:rPr lang="en-GB" sz="1400" dirty="0"/>
              <a:t>=5)</a:t>
            </a:r>
          </a:p>
          <a:p>
            <a:r>
              <a:rPr lang="en-GB" sz="1400" dirty="0" err="1"/>
              <a:t>ax.legend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1400" dirty="0"/>
          </a:p>
          <a:p>
            <a:r>
              <a:rPr lang="en-GB" sz="1400" dirty="0" err="1"/>
              <a:t>pt.savefig</a:t>
            </a:r>
            <a:r>
              <a:rPr lang="en-GB" sz="1400" dirty="0"/>
              <a:t>('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  <a:r>
              <a:rPr lang="en-GB" sz="1400" dirty="0"/>
              <a:t>.png')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32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75</a:t>
            </a:r>
          </a:p>
        </p:txBody>
      </p:sp>
    </p:spTree>
    <p:extLst>
      <p:ext uri="{BB962C8B-B14F-4D97-AF65-F5344CB8AC3E}">
        <p14:creationId xmlns:p14="http://schemas.microsoft.com/office/powerpoint/2010/main" val="395885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33264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094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</a:t>
            </a:r>
            <a:r>
              <a:rPr lang="en-GB" sz="2800" dirty="0" smtClean="0"/>
              <a:t>100 												</a:t>
            </a:r>
            <a:r>
              <a:rPr lang="en-GB" sz="1400" dirty="0" smtClean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4999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200</a:t>
            </a:r>
          </a:p>
        </p:txBody>
      </p:sp>
    </p:spTree>
    <p:extLst>
      <p:ext uri="{BB962C8B-B14F-4D97-AF65-F5344CB8AC3E}">
        <p14:creationId xmlns:p14="http://schemas.microsoft.com/office/powerpoint/2010/main" val="187990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247637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4829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0.5</a:t>
            </a:r>
          </a:p>
        </p:txBody>
      </p:sp>
    </p:spTree>
    <p:extLst>
      <p:ext uri="{BB962C8B-B14F-4D97-AF65-F5344CB8AC3E}">
        <p14:creationId xmlns:p14="http://schemas.microsoft.com/office/powerpoint/2010/main" val="383355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88345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96221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</a:t>
            </a:r>
          </a:p>
        </p:txBody>
      </p:sp>
    </p:spTree>
    <p:extLst>
      <p:ext uri="{BB962C8B-B14F-4D97-AF65-F5344CB8AC3E}">
        <p14:creationId xmlns:p14="http://schemas.microsoft.com/office/powerpoint/2010/main" val="35713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94787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</a:t>
            </a:r>
          </a:p>
        </p:txBody>
      </p:sp>
    </p:spTree>
    <p:extLst>
      <p:ext uri="{BB962C8B-B14F-4D97-AF65-F5344CB8AC3E}">
        <p14:creationId xmlns:p14="http://schemas.microsoft.com/office/powerpoint/2010/main" val="227469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</a:t>
            </a:r>
          </a:p>
        </p:txBody>
      </p:sp>
    </p:spTree>
    <p:extLst>
      <p:ext uri="{BB962C8B-B14F-4D97-AF65-F5344CB8AC3E}">
        <p14:creationId xmlns:p14="http://schemas.microsoft.com/office/powerpoint/2010/main" val="131815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-10000</a:t>
            </a:r>
          </a:p>
        </p:txBody>
      </p:sp>
    </p:spTree>
    <p:extLst>
      <p:ext uri="{BB962C8B-B14F-4D97-AF65-F5344CB8AC3E}">
        <p14:creationId xmlns:p14="http://schemas.microsoft.com/office/powerpoint/2010/main" val="32541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US" sz="1400" dirty="0"/>
              <a:t>import </a:t>
            </a:r>
            <a:r>
              <a:rPr lang="en-US" sz="1400" dirty="0" err="1"/>
              <a:t>matplotlib.pyplot</a:t>
            </a:r>
            <a:r>
              <a:rPr lang="en-US" sz="1400" dirty="0"/>
              <a:t> as </a:t>
            </a:r>
            <a:r>
              <a:rPr lang="en-US" sz="1400" dirty="0" err="1" smtClean="0"/>
              <a:t>pt</a:t>
            </a:r>
            <a:endParaRPr lang="en-US" sz="1400" dirty="0" smtClean="0"/>
          </a:p>
          <a:p>
            <a:r>
              <a:rPr lang="en-US" sz="1400" dirty="0" smtClean="0"/>
              <a:t>from </a:t>
            </a:r>
            <a:r>
              <a:rPr lang="en-US" sz="1400" dirty="0" err="1"/>
              <a:t>scipy</a:t>
            </a:r>
            <a:r>
              <a:rPr lang="en-US" sz="1400" dirty="0"/>
              <a:t> import </a:t>
            </a:r>
            <a:r>
              <a:rPr lang="en-US" sz="1400" dirty="0" smtClean="0"/>
              <a:t>integrate</a:t>
            </a:r>
          </a:p>
          <a:p>
            <a:r>
              <a:rPr lang="en-US" sz="1400" dirty="0" smtClean="0"/>
              <a:t>import </a:t>
            </a:r>
            <a:r>
              <a:rPr lang="en-US" sz="1400" dirty="0" err="1"/>
              <a:t>numpy</a:t>
            </a:r>
            <a:r>
              <a:rPr lang="en-US" sz="1400" dirty="0"/>
              <a:t> as </a:t>
            </a:r>
            <a:r>
              <a:rPr lang="en-US" sz="1400" dirty="0" err="1" smtClean="0"/>
              <a:t>np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pt.rcParams.update</a:t>
            </a:r>
            <a:r>
              <a:rPr lang="en-US" sz="1400" dirty="0"/>
              <a:t>({'</a:t>
            </a:r>
            <a:r>
              <a:rPr lang="en-US" sz="1400" dirty="0" err="1"/>
              <a:t>font.size</a:t>
            </a:r>
            <a:r>
              <a:rPr lang="en-US" sz="1400" dirty="0"/>
              <a:t>': 8}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r>
              <a:rPr lang="en-US" sz="1400" dirty="0" smtClean="0"/>
              <a:t>a=28</a:t>
            </a:r>
            <a:endParaRPr lang="en-US" sz="1400" dirty="0" smtClean="0">
              <a:solidFill>
                <a:srgbClr val="A9D18E"/>
              </a:solidFill>
            </a:endParaRPr>
          </a:p>
          <a:p>
            <a:r>
              <a:rPr lang="en-US" sz="1400" dirty="0" err="1" smtClean="0"/>
              <a:t>z_val</a:t>
            </a:r>
            <a:r>
              <a:rPr lang="en-US" sz="1400" dirty="0"/>
              <a:t>=a-</a:t>
            </a:r>
            <a:r>
              <a:rPr lang="en-US" sz="1400" dirty="0" smtClean="0"/>
              <a:t>1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def</a:t>
            </a:r>
            <a:r>
              <a:rPr lang="en-US" sz="1400" dirty="0" smtClean="0"/>
              <a:t> </a:t>
            </a:r>
            <a:r>
              <a:rPr lang="en-US" sz="1400" dirty="0" err="1"/>
              <a:t>lorenz</a:t>
            </a:r>
            <a:r>
              <a:rPr lang="en-US" sz="1400" dirty="0"/>
              <a:t>(</a:t>
            </a:r>
            <a:r>
              <a:rPr lang="en-US" sz="1400" dirty="0" err="1"/>
              <a:t>vec</a:t>
            </a:r>
            <a:r>
              <a:rPr lang="en-US" sz="1400" dirty="0"/>
              <a:t>, t0, s=10, b=8/3, r=a):    </a:t>
            </a:r>
            <a:endParaRPr lang="en-US" sz="1400" dirty="0" smtClean="0"/>
          </a:p>
          <a:p>
            <a:r>
              <a:rPr lang="en-US" sz="1400" dirty="0" smtClean="0"/>
              <a:t>(</a:t>
            </a:r>
            <a:r>
              <a:rPr lang="en-US" sz="1400" dirty="0" err="1"/>
              <a:t>x,y,z</a:t>
            </a:r>
            <a:r>
              <a:rPr lang="en-US" sz="1400" dirty="0"/>
              <a:t>)=</a:t>
            </a:r>
            <a:r>
              <a:rPr lang="en-US" sz="1400" dirty="0" err="1"/>
              <a:t>vec</a:t>
            </a:r>
            <a:r>
              <a:rPr lang="en-US" sz="1400" dirty="0"/>
              <a:t>    </a:t>
            </a:r>
            <a:endParaRPr lang="en-US" sz="1400" dirty="0" smtClean="0"/>
          </a:p>
          <a:p>
            <a:r>
              <a:rPr lang="en-US" sz="1400" dirty="0" smtClean="0"/>
              <a:t>return </a:t>
            </a:r>
            <a:r>
              <a:rPr lang="en-US" sz="1400" dirty="0"/>
              <a:t>[s*(y-x), x*(r-z)-y, x*y-b*z</a:t>
            </a:r>
            <a:r>
              <a:rPr lang="en-US" sz="1400" dirty="0" smtClean="0"/>
              <a:t>]</a:t>
            </a:r>
          </a:p>
          <a:p>
            <a:endParaRPr lang="en-US" sz="1400" dirty="0" smtClean="0"/>
          </a:p>
          <a:p>
            <a:r>
              <a:rPr lang="en-US" sz="1400" dirty="0" smtClean="0"/>
              <a:t>x_0 </a:t>
            </a:r>
            <a:r>
              <a:rPr lang="en-US" sz="1400" dirty="0"/>
              <a:t>= [1,-1,20</a:t>
            </a:r>
            <a:r>
              <a:rPr lang="en-US" sz="1400" dirty="0" smtClean="0"/>
              <a:t>]</a:t>
            </a:r>
          </a:p>
          <a:p>
            <a:r>
              <a:rPr lang="en-US" sz="1400" dirty="0" err="1" smtClean="0"/>
              <a:t>ti</a:t>
            </a:r>
            <a:r>
              <a:rPr lang="en-US" sz="1400" dirty="0"/>
              <a:t>=</a:t>
            </a:r>
            <a:r>
              <a:rPr lang="en-US" sz="1400" dirty="0" smtClean="0"/>
              <a:t>0</a:t>
            </a:r>
          </a:p>
          <a:p>
            <a:r>
              <a:rPr lang="en-US" sz="1400" dirty="0" err="1" smtClean="0"/>
              <a:t>tf</a:t>
            </a:r>
            <a:r>
              <a:rPr lang="en-US" sz="1400" dirty="0"/>
              <a:t>=100   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nsteps</a:t>
            </a:r>
            <a:r>
              <a:rPr lang="en-US" sz="1400" dirty="0"/>
              <a:t>=</a:t>
            </a:r>
            <a:r>
              <a:rPr lang="en-US" sz="1400" dirty="0" smtClean="0">
                <a:solidFill>
                  <a:srgbClr val="A9D18E"/>
                </a:solidFill>
              </a:rPr>
              <a:t>25000</a:t>
            </a:r>
          </a:p>
          <a:p>
            <a:r>
              <a:rPr lang="en-US" sz="1400" dirty="0" smtClean="0"/>
              <a:t>t </a:t>
            </a:r>
            <a:r>
              <a:rPr lang="en-US" sz="1400" dirty="0"/>
              <a:t>= </a:t>
            </a:r>
            <a:r>
              <a:rPr lang="en-US" sz="1400" dirty="0" err="1"/>
              <a:t>np.linspace</a:t>
            </a:r>
            <a:r>
              <a:rPr lang="en-US" sz="1400" dirty="0"/>
              <a:t>(</a:t>
            </a:r>
            <a:r>
              <a:rPr lang="en-US" sz="1400" dirty="0" err="1"/>
              <a:t>ti</a:t>
            </a:r>
            <a:r>
              <a:rPr lang="en-US" sz="1400" dirty="0"/>
              <a:t>, </a:t>
            </a:r>
            <a:r>
              <a:rPr lang="en-US" sz="1400" dirty="0" err="1"/>
              <a:t>tf</a:t>
            </a:r>
            <a:r>
              <a:rPr lang="en-US" sz="1400" dirty="0"/>
              <a:t>, </a:t>
            </a:r>
            <a:r>
              <a:rPr lang="en-US" sz="1400" dirty="0" err="1"/>
              <a:t>nsteps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xt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err="1"/>
              <a:t>integrate.odeint</a:t>
            </a:r>
            <a:r>
              <a:rPr lang="en-US" sz="1400" dirty="0"/>
              <a:t>(</a:t>
            </a:r>
            <a:r>
              <a:rPr lang="en-US" sz="1400" dirty="0" err="1"/>
              <a:t>lorenz</a:t>
            </a:r>
            <a:r>
              <a:rPr lang="en-US" sz="1400" dirty="0"/>
              <a:t>, x_0, t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r>
              <a:rPr lang="en-US" sz="1400" dirty="0" smtClean="0"/>
              <a:t>j</a:t>
            </a:r>
            <a:r>
              <a:rPr lang="en-US" sz="1400" dirty="0"/>
              <a:t>=[row[0] for row in </a:t>
            </a:r>
            <a:r>
              <a:rPr lang="en-US" sz="1400" dirty="0" err="1"/>
              <a:t>xt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k</a:t>
            </a:r>
            <a:r>
              <a:rPr lang="en-US" sz="1400" dirty="0"/>
              <a:t>=[row[1] for row in </a:t>
            </a:r>
            <a:r>
              <a:rPr lang="en-US" sz="1400" dirty="0" err="1"/>
              <a:t>xt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l</a:t>
            </a:r>
            <a:r>
              <a:rPr lang="en-US" sz="1400" dirty="0"/>
              <a:t>=[row[2] for row in </a:t>
            </a:r>
            <a:r>
              <a:rPr lang="en-US" sz="1400" dirty="0" err="1"/>
              <a:t>xt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for </a:t>
            </a:r>
            <a:r>
              <a:rPr lang="en-US" sz="1400" dirty="0" err="1"/>
              <a:t>i</a:t>
            </a:r>
            <a:r>
              <a:rPr lang="en-US" sz="1400" dirty="0"/>
              <a:t> in range(nsteps-1)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if l[</a:t>
            </a:r>
            <a:r>
              <a:rPr lang="en-US" sz="1400" dirty="0" err="1"/>
              <a:t>i</a:t>
            </a:r>
            <a:r>
              <a:rPr lang="en-US" sz="1400" dirty="0"/>
              <a:t>] &lt; </a:t>
            </a:r>
            <a:r>
              <a:rPr lang="en-US" sz="1400" dirty="0" err="1"/>
              <a:t>z_val</a:t>
            </a:r>
            <a:r>
              <a:rPr lang="en-US" sz="1400" dirty="0"/>
              <a:t> &lt; l[i+1] or l[</a:t>
            </a:r>
            <a:r>
              <a:rPr lang="en-US" sz="1400" dirty="0" err="1"/>
              <a:t>i</a:t>
            </a:r>
            <a:r>
              <a:rPr lang="en-US" sz="1400" dirty="0"/>
              <a:t>] &gt; </a:t>
            </a:r>
            <a:r>
              <a:rPr lang="en-US" sz="1400" dirty="0" err="1"/>
              <a:t>z_val</a:t>
            </a:r>
            <a:r>
              <a:rPr lang="en-US" sz="1400" dirty="0"/>
              <a:t> &gt; l[i+1]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continue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else: </a:t>
            </a:r>
            <a:endParaRPr lang="en-US" sz="1400" dirty="0" smtClean="0"/>
          </a:p>
          <a:p>
            <a:r>
              <a:rPr lang="en-US" sz="1400" dirty="0" smtClean="0"/>
              <a:t>       j</a:t>
            </a:r>
            <a:r>
              <a:rPr lang="en-US" sz="1400" dirty="0"/>
              <a:t>[</a:t>
            </a:r>
            <a:r>
              <a:rPr lang="en-US" sz="1400" dirty="0" err="1"/>
              <a:t>i</a:t>
            </a:r>
            <a:r>
              <a:rPr lang="en-US" sz="1400" dirty="0"/>
              <a:t>], k[</a:t>
            </a:r>
            <a:r>
              <a:rPr lang="en-US" sz="1400" dirty="0" err="1"/>
              <a:t>i</a:t>
            </a:r>
            <a:r>
              <a:rPr lang="en-US" sz="1400" dirty="0"/>
              <a:t>] = 'a', '</a:t>
            </a:r>
            <a:r>
              <a:rPr lang="en-US" sz="1400" dirty="0" smtClean="0"/>
              <a:t>a’</a:t>
            </a:r>
          </a:p>
          <a:p>
            <a:r>
              <a:rPr lang="en-US" sz="1400" dirty="0" smtClean="0"/>
              <a:t>if </a:t>
            </a:r>
            <a:r>
              <a:rPr lang="en-US" sz="1400" dirty="0"/>
              <a:t>not </a:t>
            </a:r>
            <a:r>
              <a:rPr lang="en-US" sz="1400" dirty="0" err="1"/>
              <a:t>z_val</a:t>
            </a:r>
            <a:r>
              <a:rPr lang="en-US" sz="1400" dirty="0"/>
              <a:t>*0.95 &lt; l[-1] &lt; </a:t>
            </a:r>
            <a:r>
              <a:rPr lang="en-US" sz="1400" dirty="0" err="1"/>
              <a:t>z_val</a:t>
            </a:r>
            <a:r>
              <a:rPr lang="en-US" sz="1400" dirty="0"/>
              <a:t>*1.05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j[-1], k[-1] = 'a', '</a:t>
            </a:r>
            <a:r>
              <a:rPr lang="en-US" sz="1400" dirty="0" smtClean="0"/>
              <a:t>a’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smtClean="0"/>
              <a:t>0</a:t>
            </a:r>
          </a:p>
          <a:p>
            <a:r>
              <a:rPr lang="en-US" sz="1400" dirty="0" smtClean="0"/>
              <a:t>while </a:t>
            </a:r>
            <a:r>
              <a:rPr lang="en-US" sz="1400" dirty="0"/>
              <a:t>'a' in j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if </a:t>
            </a:r>
            <a:r>
              <a:rPr lang="en-US" sz="1400" dirty="0"/>
              <a:t>j[</a:t>
            </a:r>
            <a:r>
              <a:rPr lang="en-US" sz="1400" dirty="0" err="1"/>
              <a:t>i</a:t>
            </a:r>
            <a:r>
              <a:rPr lang="en-US" sz="1400" dirty="0"/>
              <a:t>] == 'a'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</a:t>
            </a:r>
            <a:r>
              <a:rPr lang="en-US" sz="1400" dirty="0"/>
              <a:t>del j</a:t>
            </a:r>
            <a:r>
              <a:rPr lang="en-US" sz="1400" dirty="0" smtClean="0"/>
              <a:t>[</a:t>
            </a:r>
            <a:r>
              <a:rPr lang="en-US" sz="1400" dirty="0" err="1" smtClean="0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    </a:t>
            </a:r>
            <a:r>
              <a:rPr lang="en-US" sz="1400" dirty="0"/>
              <a:t>del k[</a:t>
            </a:r>
            <a:r>
              <a:rPr lang="en-US" sz="1400" dirty="0" err="1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    </a:t>
            </a:r>
            <a:r>
              <a:rPr lang="en-US" sz="1400" dirty="0"/>
              <a:t>del l[</a:t>
            </a:r>
            <a:r>
              <a:rPr lang="en-US" sz="1400" dirty="0" err="1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else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</a:t>
            </a:r>
            <a:r>
              <a:rPr lang="en-US" sz="1400" dirty="0" err="1"/>
              <a:t>i</a:t>
            </a:r>
            <a:r>
              <a:rPr lang="en-US" sz="1400" dirty="0"/>
              <a:t> += 1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pt.ylim</a:t>
            </a:r>
            <a:r>
              <a:rPr lang="en-US" sz="1400" dirty="0"/>
              <a:t>(-29,29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pt.xlim</a:t>
            </a:r>
            <a:r>
              <a:rPr lang="en-US" sz="1400" dirty="0"/>
              <a:t>(-19,19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pt.ylabel</a:t>
            </a:r>
            <a:r>
              <a:rPr lang="en-US" sz="1400" dirty="0"/>
              <a:t>('y'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pt.xlabel</a:t>
            </a:r>
            <a:r>
              <a:rPr lang="en-US" sz="1400" dirty="0"/>
              <a:t>('x'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pt.title</a:t>
            </a:r>
            <a:r>
              <a:rPr lang="en-US" sz="1400" dirty="0"/>
              <a:t>('r=''{}'.format(</a:t>
            </a:r>
            <a:r>
              <a:rPr lang="en-US" sz="1400" dirty="0" err="1"/>
              <a:t>nsteps</a:t>
            </a:r>
            <a:r>
              <a:rPr lang="en-US" sz="1400" dirty="0"/>
              <a:t>))</a:t>
            </a:r>
            <a:r>
              <a:rPr lang="en-US" sz="1400" dirty="0" err="1"/>
              <a:t>pt.plot</a:t>
            </a:r>
            <a:r>
              <a:rPr lang="en-US" sz="1400" dirty="0"/>
              <a:t>(j, k, 'b+', </a:t>
            </a:r>
            <a:r>
              <a:rPr lang="en-US" sz="1400" dirty="0" err="1"/>
              <a:t>markersize</a:t>
            </a:r>
            <a:r>
              <a:rPr lang="en-US" sz="1400" dirty="0"/>
              <a:t> = 4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pt.savefig</a:t>
            </a:r>
            <a:r>
              <a:rPr lang="en-US" sz="1400" dirty="0"/>
              <a:t>('{}'.format(</a:t>
            </a:r>
            <a:r>
              <a:rPr lang="en-US" sz="1400" dirty="0" err="1"/>
              <a:t>nsteps</a:t>
            </a:r>
            <a:r>
              <a:rPr lang="en-US" sz="1400" dirty="0"/>
              <a:t>), format = 'jpg', dpi=250)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064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CSec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90880"/>
            <a:ext cx="7562850" cy="60502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6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684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49" y="2628900"/>
            <a:ext cx="5882451" cy="4411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44" y="-184732"/>
            <a:ext cx="5889044" cy="44167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58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ns</a:t>
            </a:r>
            <a:r>
              <a:rPr lang="en-GB" sz="2800" dirty="0" smtClean="0"/>
              <a:t> </a:t>
            </a:r>
            <a:r>
              <a:rPr lang="en-GB" sz="2800" dirty="0"/>
              <a:t>= </a:t>
            </a:r>
            <a:r>
              <a:rPr lang="en-GB" sz="2800" dirty="0" smtClean="0"/>
              <a:t>1000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5202125" y="3037967"/>
            <a:ext cx="1764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ns</a:t>
            </a:r>
            <a:r>
              <a:rPr lang="en-GB" sz="2800" dirty="0" smtClean="0"/>
              <a:t> </a:t>
            </a:r>
            <a:r>
              <a:rPr lang="en-GB" sz="2800" dirty="0"/>
              <a:t>= </a:t>
            </a:r>
            <a:r>
              <a:rPr lang="en-GB" sz="2800" dirty="0" smtClean="0"/>
              <a:t>10000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350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229737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889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246004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0182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3830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325654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103500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4166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379158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154138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80795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12</a:t>
            </a:r>
          </a:p>
        </p:txBody>
      </p:sp>
    </p:spTree>
    <p:extLst>
      <p:ext uri="{BB962C8B-B14F-4D97-AF65-F5344CB8AC3E}">
        <p14:creationId xmlns:p14="http://schemas.microsoft.com/office/powerpoint/2010/main" val="427419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913</Words>
  <Application>Microsoft Macintosh PowerPoint</Application>
  <PresentationFormat>On-screen Show (4:3)</PresentationFormat>
  <Paragraphs>175</Paragraphs>
  <Slides>41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Phin Field</cp:lastModifiedBy>
  <cp:revision>22</cp:revision>
  <dcterms:created xsi:type="dcterms:W3CDTF">2017-11-28T22:32:39Z</dcterms:created>
  <dcterms:modified xsi:type="dcterms:W3CDTF">2017-12-08T00:24:03Z</dcterms:modified>
</cp:coreProperties>
</file>